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4" r:id="rId2"/>
    <p:sldId id="271" r:id="rId3"/>
    <p:sldId id="265" r:id="rId4"/>
    <p:sldId id="266" r:id="rId5"/>
    <p:sldId id="267" r:id="rId6"/>
    <p:sldId id="268" r:id="rId7"/>
    <p:sldId id="269" r:id="rId8"/>
    <p:sldId id="270" r:id="rId9"/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90D0205-88D0-4782-88CA-C704781C234D}" type="datetimeFigureOut">
              <a:rPr lang="en-US"/>
              <a:pPr>
                <a:defRPr/>
              </a:pPr>
              <a:t>4/14/2016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6FE0D39-AA6F-4898-B830-206982280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0FACF6-6533-4BCD-95E8-B4F7A5825D2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3C608-FB24-440B-A726-7C13498B8067}" type="datetimeFigureOut">
              <a:rPr lang="en-US"/>
              <a:pPr>
                <a:defRPr/>
              </a:pPr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523B-91AF-4FCE-904D-9CD1AA2130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D3242-CE6C-4A8E-BDC2-1DD531532B19}" type="datetimeFigureOut">
              <a:rPr lang="en-US"/>
              <a:pPr>
                <a:defRPr/>
              </a:pPr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EE313-BBF9-4B5F-97B1-AEA063BBD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6F7E1-31D5-4A22-90DE-E7E605410EF3}" type="datetimeFigureOut">
              <a:rPr lang="en-US"/>
              <a:pPr>
                <a:defRPr/>
              </a:pPr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58754-F441-449D-86B8-68F90690D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70806-91DB-486A-936F-A4F682E73FF3}" type="datetimeFigureOut">
              <a:rPr lang="en-US"/>
              <a:pPr>
                <a:defRPr/>
              </a:pPr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5C2D9-E76E-480E-92AC-6F485AFB6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B515D-4442-4927-A841-51B1BD5F9C8D}" type="datetimeFigureOut">
              <a:rPr lang="en-US"/>
              <a:pPr>
                <a:defRPr/>
              </a:pPr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F4E81-4D57-4E3C-BB81-5128ED6EE7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A932A-0D81-42EF-9438-CD25F999A8D1}" type="datetimeFigureOut">
              <a:rPr lang="en-US"/>
              <a:pPr>
                <a:defRPr/>
              </a:pPr>
              <a:t>4/14/2016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537D1-7869-4F53-AD16-FEC0CD3FCA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C6A81-D9F1-4325-809C-2EFEEB3E9838}" type="datetimeFigureOut">
              <a:rPr lang="en-US"/>
              <a:pPr>
                <a:defRPr/>
              </a:pPr>
              <a:t>4/14/2016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6DDC4-9307-42CD-834F-1550CF3B6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712C1-A03A-4900-9EF5-378C188FC691}" type="datetimeFigureOut">
              <a:rPr lang="en-US"/>
              <a:pPr>
                <a:defRPr/>
              </a:pPr>
              <a:t>4/14/2016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F5B14-5ACB-410D-BAFC-3BDDC05AD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1A0FF-EFAE-4E2D-B564-2BF322D711AA}" type="datetimeFigureOut">
              <a:rPr lang="en-US"/>
              <a:pPr>
                <a:defRPr/>
              </a:pPr>
              <a:t>4/14/2016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ECB11-0962-4F2E-A406-E1FF963D68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DACCB-DD65-4672-A238-506B0397DD72}" type="datetimeFigureOut">
              <a:rPr lang="en-US"/>
              <a:pPr>
                <a:defRPr/>
              </a:pPr>
              <a:t>4/14/2016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11582-9E9B-4205-9499-B3ADA6C7A7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DB1C0-B588-4E19-908A-ACAB52F5AA86}" type="datetimeFigureOut">
              <a:rPr lang="en-US"/>
              <a:pPr>
                <a:defRPr/>
              </a:pPr>
              <a:t>4/14/2016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63AA9-52CA-4EF4-93FE-D7B173ECD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3E5CF4-7EF2-4D20-9975-595DCF9FD23F}" type="datetimeFigureOut">
              <a:rPr lang="en-US"/>
              <a:pPr>
                <a:defRPr/>
              </a:pPr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83CBDD-D7C0-4B9A-BC38-F59E0D79D2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gif"/><Relationship Id="rId4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audio" Target="../media/audio1.wav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7.xml"/><Relationship Id="rId1" Type="http://schemas.openxmlformats.org/officeDocument/2006/relationships/audio" Target="emlabonghongnho.wav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image" Target="../media/image14.gif"/><Relationship Id="rId18" Type="http://schemas.openxmlformats.org/officeDocument/2006/relationships/image" Target="../media/image18.gif"/><Relationship Id="rId3" Type="http://schemas.openxmlformats.org/officeDocument/2006/relationships/image" Target="../media/image9.gif"/><Relationship Id="rId7" Type="http://schemas.openxmlformats.org/officeDocument/2006/relationships/image" Target="../media/image11.gif"/><Relationship Id="rId12" Type="http://schemas.openxmlformats.org/officeDocument/2006/relationships/slide" Target="slide15.xml"/><Relationship Id="rId17" Type="http://schemas.openxmlformats.org/officeDocument/2006/relationships/image" Target="../media/image17.gif"/><Relationship Id="rId2" Type="http://schemas.openxmlformats.org/officeDocument/2006/relationships/slide" Target="slide10.xml"/><Relationship Id="rId16" Type="http://schemas.openxmlformats.org/officeDocument/2006/relationships/image" Target="../media/image16.gif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11" Type="http://schemas.openxmlformats.org/officeDocument/2006/relationships/image" Target="../media/image13.gif"/><Relationship Id="rId5" Type="http://schemas.openxmlformats.org/officeDocument/2006/relationships/image" Target="../media/image10.gif"/><Relationship Id="rId15" Type="http://schemas.openxmlformats.org/officeDocument/2006/relationships/slide" Target="slide16.xml"/><Relationship Id="rId10" Type="http://schemas.openxmlformats.org/officeDocument/2006/relationships/slide" Target="slide14.xml"/><Relationship Id="rId4" Type="http://schemas.openxmlformats.org/officeDocument/2006/relationships/slide" Target="slide11.xml"/><Relationship Id="rId9" Type="http://schemas.openxmlformats.org/officeDocument/2006/relationships/image" Target="../media/image12.gif"/><Relationship Id="rId14" Type="http://schemas.openxmlformats.org/officeDocument/2006/relationships/image" Target="../media/image1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672479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ÁI MỘ  A</a:t>
            </a:r>
            <a:endParaRPr lang="en-US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00298" y="2428868"/>
            <a:ext cx="3031857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 : 3A</a:t>
            </a:r>
          </a:p>
        </p:txBody>
      </p:sp>
      <p:sp>
        <p:nvSpPr>
          <p:cNvPr id="7" name="Rectangle 6"/>
          <p:cNvSpPr/>
          <p:nvPr/>
        </p:nvSpPr>
        <p:spPr>
          <a:xfrm>
            <a:off x="2133600" y="5181600"/>
            <a:ext cx="317266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Nguyễn</a:t>
            </a:r>
            <a:r>
              <a:rPr lang="en-US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Thị</a:t>
            </a:r>
            <a:r>
              <a:rPr lang="en-US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Thường</a:t>
            </a:r>
            <a:endParaRPr lang="en-US" sz="2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8" name="Picture 7" descr="ff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359068">
            <a:off x="195263" y="2043112"/>
            <a:ext cx="9779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ff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3421320">
            <a:off x="7714457" y="4602956"/>
            <a:ext cx="977900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ff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8419708">
            <a:off x="6848475" y="627063"/>
            <a:ext cx="9779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11612"/>
          </a:xfrm>
        </p:spPr>
        <p:txBody>
          <a:bodyPr/>
          <a:lstStyle/>
          <a:p>
            <a:pPr algn="l" eaLnBrk="1" hangingPunct="1"/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Có 24 viên thuốc chứa đều trong 4 vỉ. Hỏi 18 viên thuốc chứa trong mấy vỉ như thế?</a:t>
            </a:r>
            <a:br>
              <a:rPr lang="en-US" sz="240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br>
              <a:rPr lang="en-US" sz="240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smtClean="0">
                <a:latin typeface="Times New Roman" pitchFamily="18" charset="0"/>
                <a:cs typeface="Times New Roman" pitchFamily="18" charset="0"/>
              </a:rPr>
            </a:b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643313" y="3429000"/>
            <a:ext cx="2714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Đáp số: 3 vỉ</a:t>
            </a:r>
          </a:p>
        </p:txBody>
      </p:sp>
      <p:sp>
        <p:nvSpPr>
          <p:cNvPr id="5" name="Right Arrow 4">
            <a:hlinkClick r:id="rId2" action="ppaction://hlinksldjump"/>
          </p:cNvPr>
          <p:cNvSpPr/>
          <p:nvPr/>
        </p:nvSpPr>
        <p:spPr>
          <a:xfrm>
            <a:off x="5786438" y="5143500"/>
            <a:ext cx="1500187" cy="7858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" name="Picture 21" descr="flag1"/>
          <p:cNvPicPr>
            <a:picLocks noGrp="1" noChangeAspect="1" noChangeArrowheads="1" noCro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0063" y="642938"/>
            <a:ext cx="8429625" cy="5072062"/>
          </a:xfrm>
        </p:spPr>
      </p:pic>
      <p:sp>
        <p:nvSpPr>
          <p:cNvPr id="5" name="Right Arrow 4">
            <a:hlinkClick r:id="rId4" action="ppaction://hlinksldjump"/>
          </p:cNvPr>
          <p:cNvSpPr/>
          <p:nvPr/>
        </p:nvSpPr>
        <p:spPr>
          <a:xfrm>
            <a:off x="6858000" y="5786438"/>
            <a:ext cx="1143000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Có 28 kg gạo đựng đều trong 7 bao. Hỏi 20 kg gạo đựng trong mấy bao như thế?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929063" y="3143250"/>
            <a:ext cx="2571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Đáp số: 5 bao</a:t>
            </a:r>
          </a:p>
        </p:txBody>
      </p:sp>
      <p:sp>
        <p:nvSpPr>
          <p:cNvPr id="5" name="Right Arrow 4">
            <a:hlinkClick r:id="rId2" action="ppaction://hlinksldjump"/>
          </p:cNvPr>
          <p:cNvSpPr/>
          <p:nvPr/>
        </p:nvSpPr>
        <p:spPr>
          <a:xfrm>
            <a:off x="5786438" y="5500688"/>
            <a:ext cx="1357312" cy="7143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500063" y="1071563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Kết quả của phép tính 35 : 5 x 2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072063" y="2428875"/>
            <a:ext cx="25003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Kết quả :14</a:t>
            </a:r>
          </a:p>
        </p:txBody>
      </p:sp>
      <p:sp>
        <p:nvSpPr>
          <p:cNvPr id="6" name="Right Arrow 5">
            <a:hlinkClick r:id="rId2" action="ppaction://hlinksldjump"/>
          </p:cNvPr>
          <p:cNvSpPr/>
          <p:nvPr/>
        </p:nvSpPr>
        <p:spPr>
          <a:xfrm>
            <a:off x="5929313" y="4714875"/>
            <a:ext cx="1285875" cy="8572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" name="Picture 21" descr="flag1"/>
          <p:cNvPicPr>
            <a:picLocks noGrp="1" noChangeAspect="1" noChangeArrowheads="1" noCro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000125" y="928688"/>
            <a:ext cx="7858125" cy="5143500"/>
          </a:xfrm>
        </p:spPr>
      </p:pic>
      <p:sp>
        <p:nvSpPr>
          <p:cNvPr id="5" name="Right Arrow 4">
            <a:hlinkClick r:id="rId4" action="ppaction://hlinksldjump"/>
          </p:cNvPr>
          <p:cNvSpPr/>
          <p:nvPr/>
        </p:nvSpPr>
        <p:spPr>
          <a:xfrm>
            <a:off x="6929438" y="5572125"/>
            <a:ext cx="1285875" cy="7858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US" smtClean="0"/>
          </a:p>
        </p:txBody>
      </p:sp>
      <p:sp>
        <p:nvSpPr>
          <p:cNvPr id="4" name="Right Arrow 3">
            <a:hlinkClick r:id="rId3" action="ppaction://hlinksldjump"/>
          </p:cNvPr>
          <p:cNvSpPr/>
          <p:nvPr/>
        </p:nvSpPr>
        <p:spPr>
          <a:xfrm>
            <a:off x="6357938" y="5572125"/>
            <a:ext cx="1214437" cy="7143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21" descr="flag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8" y="-214313"/>
            <a:ext cx="7858125" cy="578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D:\giáo an\HINH NEN CUC DEP\HOA CUC\thumbnailCAHMUFU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7" descr="ff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476036">
            <a:off x="935038" y="5137150"/>
            <a:ext cx="9779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7" descr="ff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419349">
            <a:off x="1143001" y="3124200"/>
            <a:ext cx="9779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ff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029505">
            <a:off x="2752725" y="3605213"/>
            <a:ext cx="9779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ff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029505">
            <a:off x="2681288" y="176213"/>
            <a:ext cx="9779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ff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372443">
            <a:off x="5553076" y="1257300"/>
            <a:ext cx="9779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ff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2425220">
            <a:off x="6753225" y="3819525"/>
            <a:ext cx="9779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2143108" y="3105835"/>
            <a:ext cx="571504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800" b="1" i="1" kern="10" dirty="0">
                <a:ln w="12700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Times New Roman"/>
                <a:cs typeface="Times New Roman"/>
              </a:rPr>
              <a:t>Kính chúc quý thầy cô sức khỏe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800" b="1" i="1" kern="10" dirty="0">
                <a:ln w="12700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Times New Roman"/>
                <a:cs typeface="Times New Roman"/>
              </a:rPr>
              <a:t>Chúc các em học tốt</a:t>
            </a:r>
          </a:p>
        </p:txBody>
      </p:sp>
      <p:pic>
        <p:nvPicPr>
          <p:cNvPr id="11" name="Picture 7" descr="ff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476036">
            <a:off x="920750" y="5127625"/>
            <a:ext cx="9779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 descr="ff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865678">
            <a:off x="5421313" y="5665788"/>
            <a:ext cx="9779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6" name="Picture 17" descr="67169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6388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7" name="Picture 22" descr="SONNE00003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63" y="428625"/>
            <a:ext cx="1752600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8" name="Picture 18" descr="67169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735413" flipV="1">
            <a:off x="7805738" y="5562600"/>
            <a:ext cx="13335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9"/>
          <p:cNvPicPr>
            <a:picLocks noChangeAspect="1" noChangeArrowheads="1"/>
          </p:cNvPicPr>
          <p:nvPr/>
        </p:nvPicPr>
        <p:blipFill>
          <a:blip r:embed="rId4" cstate="print"/>
          <a:srcRect l="69392" t="55202"/>
          <a:stretch>
            <a:fillRect/>
          </a:stretch>
        </p:blipFill>
        <p:spPr bwMode="auto">
          <a:xfrm>
            <a:off x="7493000" y="5381625"/>
            <a:ext cx="16510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5" descr="happyface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" y="6019800"/>
            <a:ext cx="6937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6" descr="happyface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93963" y="6067425"/>
            <a:ext cx="6921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7" descr="happyface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34113" y="6067425"/>
            <a:ext cx="6921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8" descr="happyface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82000" y="6067425"/>
            <a:ext cx="6921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914400" y="3048000"/>
            <a:ext cx="381000" cy="4572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>
            <a:off x="0" y="3505200"/>
            <a:ext cx="366713" cy="431800"/>
          </a:xfrm>
          <a:prstGeom prst="irregularSeal1">
            <a:avLst/>
          </a:prstGeom>
          <a:gradFill rotWithShape="1">
            <a:gsLst>
              <a:gs pos="0">
                <a:srgbClr val="FF0066"/>
              </a:gs>
              <a:gs pos="100000">
                <a:srgbClr val="FF0000">
                  <a:alpha val="3998"/>
                </a:srgbClr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5105400" y="6172200"/>
            <a:ext cx="2286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3"/>
          <p:cNvSpPr>
            <a:spLocks noChangeArrowheads="1"/>
          </p:cNvSpPr>
          <p:nvPr/>
        </p:nvSpPr>
        <p:spPr bwMode="auto">
          <a:xfrm>
            <a:off x="2057400" y="631825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AutoShape 14"/>
          <p:cNvSpPr>
            <a:spLocks noChangeArrowheads="1"/>
          </p:cNvSpPr>
          <p:nvPr/>
        </p:nvSpPr>
        <p:spPr bwMode="auto">
          <a:xfrm>
            <a:off x="6934200" y="6477000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vi-VN">
              <a:latin typeface="VNI-Times" pitchFamily="2" charset="0"/>
            </a:endParaRPr>
          </a:p>
        </p:txBody>
      </p:sp>
      <p:sp>
        <p:nvSpPr>
          <p:cNvPr id="3087" name="AutoShape 15"/>
          <p:cNvSpPr>
            <a:spLocks noChangeArrowheads="1"/>
          </p:cNvSpPr>
          <p:nvPr/>
        </p:nvSpPr>
        <p:spPr bwMode="auto">
          <a:xfrm>
            <a:off x="5486400" y="6454775"/>
            <a:ext cx="5080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838200" y="0"/>
            <a:ext cx="5080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0" name="AutoShape 18"/>
          <p:cNvSpPr>
            <a:spLocks noChangeArrowheads="1"/>
          </p:cNvSpPr>
          <p:nvPr/>
        </p:nvSpPr>
        <p:spPr bwMode="auto">
          <a:xfrm>
            <a:off x="0" y="5486400"/>
            <a:ext cx="5080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2" name="AutoShape 20"/>
          <p:cNvSpPr>
            <a:spLocks noChangeArrowheads="1"/>
          </p:cNvSpPr>
          <p:nvPr/>
        </p:nvSpPr>
        <p:spPr bwMode="auto">
          <a:xfrm>
            <a:off x="304800" y="373380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3" name="AutoShape 21"/>
          <p:cNvSpPr>
            <a:spLocks noChangeArrowheads="1"/>
          </p:cNvSpPr>
          <p:nvPr/>
        </p:nvSpPr>
        <p:spPr bwMode="auto">
          <a:xfrm>
            <a:off x="8650288" y="3200400"/>
            <a:ext cx="493712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>
            <a:off x="5105400" y="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8686800" y="1905000"/>
            <a:ext cx="457200" cy="3048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97" name="AutoShape 25"/>
          <p:cNvSpPr>
            <a:spLocks noChangeArrowheads="1"/>
          </p:cNvSpPr>
          <p:nvPr/>
        </p:nvSpPr>
        <p:spPr bwMode="auto">
          <a:xfrm>
            <a:off x="0" y="838200"/>
            <a:ext cx="3810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98" name="AutoShape 26"/>
          <p:cNvSpPr>
            <a:spLocks noChangeArrowheads="1"/>
          </p:cNvSpPr>
          <p:nvPr/>
        </p:nvSpPr>
        <p:spPr bwMode="auto">
          <a:xfrm>
            <a:off x="6858000" y="0"/>
            <a:ext cx="2286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99" name="AutoShape 27"/>
          <p:cNvSpPr>
            <a:spLocks noChangeArrowheads="1"/>
          </p:cNvSpPr>
          <p:nvPr/>
        </p:nvSpPr>
        <p:spPr bwMode="auto">
          <a:xfrm>
            <a:off x="0" y="4953000"/>
            <a:ext cx="381000" cy="3048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00" name="AutoShape 28"/>
          <p:cNvSpPr>
            <a:spLocks noChangeArrowheads="1"/>
          </p:cNvSpPr>
          <p:nvPr/>
        </p:nvSpPr>
        <p:spPr bwMode="auto">
          <a:xfrm>
            <a:off x="0" y="6324600"/>
            <a:ext cx="228600" cy="5334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01" name="AutoShape 29"/>
          <p:cNvSpPr>
            <a:spLocks noChangeArrowheads="1"/>
          </p:cNvSpPr>
          <p:nvPr/>
        </p:nvSpPr>
        <p:spPr bwMode="auto">
          <a:xfrm>
            <a:off x="8686800" y="4267200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02" name="AutoShape 30"/>
          <p:cNvSpPr>
            <a:spLocks noChangeArrowheads="1"/>
          </p:cNvSpPr>
          <p:nvPr/>
        </p:nvSpPr>
        <p:spPr bwMode="auto">
          <a:xfrm>
            <a:off x="1295400" y="304800"/>
            <a:ext cx="2286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4" name="AutoShape 32"/>
          <p:cNvSpPr>
            <a:spLocks noChangeArrowheads="1"/>
          </p:cNvSpPr>
          <p:nvPr/>
        </p:nvSpPr>
        <p:spPr bwMode="auto">
          <a:xfrm>
            <a:off x="2514600" y="0"/>
            <a:ext cx="228600" cy="3810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5" name="AutoShape 33"/>
          <p:cNvSpPr>
            <a:spLocks noChangeArrowheads="1"/>
          </p:cNvSpPr>
          <p:nvPr/>
        </p:nvSpPr>
        <p:spPr bwMode="auto">
          <a:xfrm>
            <a:off x="0" y="2209800"/>
            <a:ext cx="304800" cy="4572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7" name="AutoShape 35"/>
          <p:cNvSpPr>
            <a:spLocks noChangeArrowheads="1"/>
          </p:cNvSpPr>
          <p:nvPr/>
        </p:nvSpPr>
        <p:spPr bwMode="auto">
          <a:xfrm>
            <a:off x="8915400" y="5562600"/>
            <a:ext cx="2286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AutoShape 39"/>
          <p:cNvSpPr>
            <a:spLocks noChangeArrowheads="1"/>
          </p:cNvSpPr>
          <p:nvPr/>
        </p:nvSpPr>
        <p:spPr bwMode="auto">
          <a:xfrm>
            <a:off x="3276600" y="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12" name="AutoShape 40"/>
          <p:cNvSpPr>
            <a:spLocks noChangeArrowheads="1"/>
          </p:cNvSpPr>
          <p:nvPr/>
        </p:nvSpPr>
        <p:spPr bwMode="auto">
          <a:xfrm>
            <a:off x="0" y="15240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13" name="AutoShape 41"/>
          <p:cNvSpPr>
            <a:spLocks noChangeArrowheads="1"/>
          </p:cNvSpPr>
          <p:nvPr/>
        </p:nvSpPr>
        <p:spPr bwMode="auto">
          <a:xfrm>
            <a:off x="1066800" y="48768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15" name="AutoShape 43"/>
          <p:cNvSpPr>
            <a:spLocks noChangeArrowheads="1"/>
          </p:cNvSpPr>
          <p:nvPr/>
        </p:nvSpPr>
        <p:spPr bwMode="auto">
          <a:xfrm>
            <a:off x="6400800" y="65532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18" name="AutoShape 46"/>
          <p:cNvSpPr>
            <a:spLocks noChangeArrowheads="1"/>
          </p:cNvSpPr>
          <p:nvPr/>
        </p:nvSpPr>
        <p:spPr bwMode="auto">
          <a:xfrm>
            <a:off x="304800" y="15240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20" name="AutoShape 48"/>
          <p:cNvSpPr>
            <a:spLocks noChangeArrowheads="1"/>
          </p:cNvSpPr>
          <p:nvPr/>
        </p:nvSpPr>
        <p:spPr bwMode="auto">
          <a:xfrm>
            <a:off x="457200" y="6418263"/>
            <a:ext cx="385763" cy="439737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3125" name="emlabonghongnho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107363" y="7315200"/>
            <a:ext cx="298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28" name="AutoShape 56"/>
          <p:cNvSpPr>
            <a:spLocks noChangeArrowheads="1"/>
          </p:cNvSpPr>
          <p:nvPr/>
        </p:nvSpPr>
        <p:spPr bwMode="auto">
          <a:xfrm>
            <a:off x="381000" y="25908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9144000" y="6553200"/>
            <a:ext cx="1676400" cy="1066800"/>
            <a:chOff x="4080" y="2496"/>
            <a:chExt cx="1296" cy="1392"/>
          </a:xfrm>
        </p:grpSpPr>
        <p:pic>
          <p:nvPicPr>
            <p:cNvPr id="7222" name="Picture 61" descr="bocau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 rot="448973">
              <a:off x="4224" y="2496"/>
              <a:ext cx="1152" cy="1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23" name="Picture 62" descr="bocau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 rot="448973">
              <a:off x="4080" y="2736"/>
              <a:ext cx="1152" cy="1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136" name="Picture 64" descr="bocau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448973">
            <a:off x="7924800" y="5564188"/>
            <a:ext cx="1447800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15" name="Picture 6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52400" y="6078538"/>
            <a:ext cx="9144000" cy="779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75" name="Picture 74" descr="logo truong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57200" y="228600"/>
            <a:ext cx="12541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6" name="Rectangle 75"/>
          <p:cNvSpPr/>
          <p:nvPr/>
        </p:nvSpPr>
        <p:spPr>
          <a:xfrm>
            <a:off x="1828800" y="609600"/>
            <a:ext cx="58997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cap="all" dirty="0">
                <a:ln w="0"/>
                <a:solidFill>
                  <a:schemeClr val="accent4"/>
                </a:soli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TRƯỜNG TIỂU HỌC ÁI MỘ A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362200" y="1905000"/>
            <a:ext cx="3031857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 : 3A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133600" y="5181600"/>
            <a:ext cx="4953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GVTH: </a:t>
            </a:r>
            <a:r>
              <a:rPr lang="en-US" sz="32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Nguyễn</a:t>
            </a: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Thị</a:t>
            </a: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Thường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905000" y="4343400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 dir="in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C -0.01632 0.00278 -0.0309 -0.00347 -0.04739 -0.00647 C -0.06302 -0.01364 -0.07986 -0.0074 -0.09323 -0.02127 C -0.09895 -0.04023 -0.10781 -0.04508 -0.12083 -0.05087 C -0.1243 -0.06636 -0.12118 -0.06127 -0.12847 -0.06798 C -0.13055 -0.0763 -0.13142 -0.08 -0.1375 -0.08277 C -0.14514 -0.09688 -0.15295 -0.10913 -0.16059 -0.123 C -0.16753 -0.13572 -0.16927 -0.15029 -0.17743 -0.16139 C -0.18003 -0.17688 -0.18524 -0.19075 -0.18802 -0.20601 C -0.19114 -0.22196 -0.19427 -0.24902 -0.20347 -0.26127 C -0.20764 -0.28508 -0.21024 -0.30913 -0.21423 -0.33341 C -0.21527 -0.34011 -0.21545 -0.34774 -0.21718 -0.35468 C -0.21805 -0.35792 -0.22048 -0.36 -0.2217 -0.363 C -0.22361 -0.3674 -0.22708 -0.38196 -0.22795 -0.38636 C -0.22864 -0.38982 -0.2283 -0.39376 -0.22934 -0.39699 C -0.23142 -0.40324 -0.23455 -0.40855 -0.23715 -0.4141 C -0.24097 -0.42243 -0.23559 -0.42104 -0.24166 -0.43098 C -0.24253 -0.43283 -0.24479 -0.43237 -0.24635 -0.43306 C -0.24687 -0.43537 -0.2467 -0.43769 -0.24774 -0.4393 C -0.24895 -0.44115 -0.25139 -0.44 -0.25225 -0.44162 C -0.25416 -0.44555 -0.25347 -0.4504 -0.25538 -0.45456 C -0.26024 -0.46428 -0.25711 -0.45896 -0.26458 -0.46913 C -0.26545 -0.47283 -0.2658 -0.47699 -0.2677 -0.48 C -0.26875 -0.48139 -0.271 -0.48023 -0.27222 -0.48185 C -0.27708 -0.48855 -0.27951 -0.4985 -0.28437 -0.50543 C -0.28576 -0.50728 -0.28784 -0.50821 -0.28906 -0.50982 C -0.30486 -0.52925 -0.29236 -0.51699 -0.30277 -0.5267 C -0.30677 -0.54358 -0.30868 -0.53942 -0.3243 -0.54358 C -0.32743 -0.55699 -0.32291 -0.54358 -0.3335 -0.55422 C -0.33489 -0.55561 -0.33507 -0.5593 -0.33645 -0.56069 C -0.34479 -0.5711 -0.35086 -0.57503 -0.36093 -0.57965 C -0.3618 -0.58104 -0.36267 -0.58289 -0.36406 -0.58381 C -0.36684 -0.58566 -0.37309 -0.58798 -0.37309 -0.58774 C -0.38871 -0.60439 -0.40816 -0.5993 -0.42656 -0.60532 C -0.5033 -0.62959 -0.57847 -0.63191 -0.65764 -0.63491 C -0.67135 -0.63954 -0.68264 -0.64809 -0.69583 -0.6541 C -0.71024 -0.66728 -0.72413 -0.67491 -0.74027 -0.6837 C -0.75156 -0.68069 -0.74757 -0.67561 -0.7585 -0.67098 C -0.77864 -0.66266 -0.80156 -0.66081 -0.82274 -0.65826 C -0.8375 -0.66613 -0.83107 -0.66243 -0.84253 -0.6689 C -0.84461 -0.67722 -0.84722 -0.67907 -0.8533 -0.68162 C -0.85625 -0.69387 -0.85225 -0.68347 -0.85955 -0.68994 C -0.86128 -0.69156 -0.8625 -0.69433 -0.86406 -0.69641 C -0.86458 -0.6985 -0.86458 -0.70104 -0.86545 -0.70266 C -0.86892 -0.70844 -0.875 -0.70844 -0.87934 -0.71144 C -0.88211 -0.71329 -0.88437 -0.71561 -0.88698 -0.71769 C -0.88958 -0.72809 -0.89652 -0.73318 -0.90382 -0.73665 C -0.90434 -0.73873 -0.90416 -0.7415 -0.90538 -0.74312 C -0.90642 -0.74474 -0.9085 -0.74428 -0.91007 -0.7452 C -0.91475 -0.74844 -0.91909 -0.7526 -0.92378 -0.75607 C -0.92621 -0.7667 -0.93177 -0.76902 -0.93889 -0.77295 C -0.94774 -0.79029 -0.97517 -0.79907 -0.98941 -0.80462 C -1.02395 -0.80277 -1.05486 -0.79491 -1.08871 -0.79191 C -1.09878 -0.78728 -1.11007 -0.78566 -1.12083 -0.78566 " pathEditMode="relative" rAng="0" ptsTypes="fffffffffffffffffffffffffffffffffffffffffffffffffffffA">
                                      <p:cBhvr>
                                        <p:cTn id="6" dur="1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0" y="-40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74 0.01109 C -0.05035 -0.01619 -0.04809 -0.02428 -0.05312 -0.05018 C -0.05399 -0.0548 -0.0566 -0.05827 -0.05799 -0.06266 C -0.0592 -0.06752 -0.06111 -0.07792 -0.06111 -0.07769 C -0.06007 -0.0837 -0.05799 -0.08948 -0.05799 -0.09573 C -0.05799 -0.09873 -0.06024 -0.10058 -0.06111 -0.10336 C -0.06545 -0.117 -0.06736 -0.13064 -0.07222 -0.14405 C -0.0717 -0.17041 -0.07187 -0.19654 -0.07066 -0.22243 C -0.06979 -0.24417 -0.06597 -0.26706 -0.06424 -0.28856 C -0.06597 -0.32786 -0.06215 -0.36671 -0.08003 -0.39515 C -0.08299 -0.40578 -0.08698 -0.41526 -0.08958 -0.4259 C -0.09114 -0.43214 -0.09149 -0.43931 -0.09288 -0.44601 C -0.09722 -0.46613 -0.10226 -0.48856 -0.10885 -0.50682 C -0.11337 -0.52 -0.10903 -0.51584 -0.11667 -0.51954 C -0.12239 -0.53295 -0.12726 -0.5526 -0.13733 -0.55769 C -0.13976 -0.5637 -0.14288 -0.56902 -0.14514 -0.57549 C -0.14965 -0.58821 -0.14618 -0.59353 -0.15469 -0.59862 C -0.15625 -0.60093 -0.15816 -0.60324 -0.15972 -0.60601 C -0.16233 -0.61156 -0.16424 -0.61873 -0.16736 -0.62382 C -0.16944 -0.62706 -0.17205 -0.63006 -0.17396 -0.63399 C -0.18021 -0.64786 -0.17274 -0.64185 -0.18177 -0.64648 C -0.19097 -0.66983 -0.17621 -0.63492 -0.19288 -0.66174 C -0.1941 -0.66382 -0.1934 -0.66729 -0.19444 -0.66983 C -0.19618 -0.67353 -0.19809 -0.677 -0.20069 -0.67954 C -0.20364 -0.68232 -0.21024 -0.68463 -0.21024 -0.6844 C -0.21233 -0.69457 -0.21458 -0.69896 -0.21979 -0.70521 C -0.22031 -0.70775 -0.22031 -0.71075 -0.22135 -0.7126 C -0.22257 -0.71515 -0.22517 -0.71492 -0.22621 -0.71769 C -0.23264 -0.73549 -0.22239 -0.72763 -0.23246 -0.73295 C -0.22986 -0.76625 -0.2276 -0.78058 -0.23246 -0.81919 C -0.23299 -0.82336 -0.23594 -0.8259 -0.23733 -0.8296 C -0.24288 -0.84532 -0.23663 -0.84 -0.24514 -0.84463 C -0.25 -0.8548 -0.25121 -0.86567 -0.25781 -0.8726 C -0.26337 -0.89388 -0.26597 -0.9126 -0.27847 -0.92578 C -0.28142 -0.93966 -0.28559 -0.9422 -0.29444 -0.94613 C -0.30538 -0.95122 -0.31736 -0.9533 -0.32778 -0.96139 C -0.33646 -0.96833 -0.34427 -0.97619 -0.3533 -0.98174 C -0.35608 -0.9963 -0.35243 -0.98428 -0.35955 -0.99214 C -0.36927 -1.00185 -0.36753 -1.00555 -0.38003 -1.01226 C -0.38941 -1.02659 -0.39514 -1.0259 -0.40729 -1.0326 C -0.41528 -1.037 -0.42257 -1.0444 -0.4309 -1.04786 C -0.45243 -1.05619 -0.46302 -1.06081 -0.48489 -1.06544 C -0.50226 -1.06336 -0.51927 -1.05919 -0.53576 -1.05018 C -0.54114 -1.04185 -0.54913 -1.04255 -0.55642 -1.04 C -0.56111 -1.0326 -0.58594 -1.02729 -0.59288 -1.02497 C -0.60226 -1.02197 -0.62135 -1.01966 -0.62135 -1.01943 C -0.63542 -1.01226 -0.65 -1.01041 -0.66424 -1.0044 C -0.67726 -0.99885 -0.68854 -0.98359 -0.70226 -0.97919 C -0.70469 -0.97758 -0.70642 -0.97526 -0.70868 -0.97411 C -0.71163 -0.97272 -0.71476 -0.97411 -0.71667 -0.9718 C -0.71805 -0.97041 -0.71719 -0.96578 -0.71823 -0.96393 C -0.71944 -0.96208 -0.72135 -0.96232 -0.72292 -0.96139 C -0.73507 -0.93596 -0.73038 -0.94891 -0.7375 -0.92347 C -0.7408 -0.8948 -0.74375 -0.86428 -0.75 -0.837 C -0.75555 -0.81434 -0.76285 -0.79492 -0.7658 -0.7711 C -0.76406 -0.74104 -0.76128 -0.71191 -0.75955 -0.68208 C -0.7618 -0.67469 -0.76562 -0.65943 -0.76736 -0.64902 C -0.77049 -0.63099 -0.76996 -0.61434 -0.78003 -0.60347 C -0.78055 -0.60208 -0.78542 -0.57758 -0.7868 -0.57549 C -0.78924 -0.57018 -0.79392 -0.56833 -0.79618 -0.56301 C -0.79792 -0.55908 -0.79948 -0.55469 -0.80087 -0.55029 C -0.80243 -0.54428 -0.80191 -0.53734 -0.80399 -0.53249 C -0.80521 -0.52948 -0.80833 -0.52971 -0.81024 -0.5274 C -0.81805 -0.51862 -0.82344 -0.51052 -0.83246 -0.50428 C -0.83299 -0.50197 -0.83281 -0.49873 -0.83403 -0.49688 C -0.83628 -0.49318 -0.84844 -0.48417 -0.85156 -0.48162 C -0.85364 -0.47769 -0.85608 -0.4733 -0.85781 -0.46891 C -0.85868 -0.46659 -0.85816 -0.46289 -0.85955 -0.46128 C -0.86233 -0.45827 -0.86892 -0.45642 -0.86892 -0.45596 C -0.87587 -0.42544 -0.8908 -0.42636 -0.90868 -0.42081 C -0.94323 -0.41018 -0.97847 -0.40625 -1.01337 -0.40301 C -1.02691 -0.39862 -1.04062 -0.39284 -1.05469 -0.39284 " pathEditMode="relative" rAng="0" ptsTypes="fffffffffffffffffffffffffffffffffffffffffffffffffffffffffffffffffffffffA">
                                      <p:cBhvr>
                                        <p:cTn id="8" dur="5000" fill="hold"/>
                                        <p:tgtEl>
                                          <p:spTgt spid="3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" y="-53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25"/>
                </p:tgtEl>
              </p:cMediaNode>
            </p:audio>
          </p:childTnLst>
        </p:cTn>
      </p:par>
    </p:tnLst>
    <p:bldLst>
      <p:bldP spid="3082" grpId="0" animBg="1"/>
      <p:bldP spid="3083" grpId="0" animBg="1"/>
      <p:bldP spid="3084" grpId="0" animBg="1"/>
      <p:bldP spid="3085" grpId="0" animBg="1"/>
      <p:bldP spid="3086" grpId="0" animBg="1"/>
      <p:bldP spid="3087" grpId="0" animBg="1"/>
      <p:bldP spid="3088" grpId="0" animBg="1"/>
      <p:bldP spid="3090" grpId="0" animBg="1"/>
      <p:bldP spid="3092" grpId="0" animBg="1"/>
      <p:bldP spid="3093" grpId="0" animBg="1"/>
      <p:bldP spid="3095" grpId="0" animBg="1"/>
      <p:bldP spid="3096" grpId="0" animBg="1"/>
      <p:bldP spid="3097" grpId="0" animBg="1"/>
      <p:bldP spid="3098" grpId="0" animBg="1"/>
      <p:bldP spid="3099" grpId="0" animBg="1"/>
      <p:bldP spid="3100" grpId="0" animBg="1"/>
      <p:bldP spid="3101" grpId="0" animBg="1"/>
      <p:bldP spid="3102" grpId="0" animBg="1"/>
      <p:bldP spid="3104" grpId="0" animBg="1"/>
      <p:bldP spid="3105" grpId="0" animBg="1"/>
      <p:bldP spid="3107" grpId="0" animBg="1"/>
      <p:bldP spid="3111" grpId="0" animBg="1"/>
      <p:bldP spid="3112" grpId="0" animBg="1"/>
      <p:bldP spid="3113" grpId="0" animBg="1"/>
      <p:bldP spid="3115" grpId="0" animBg="1"/>
      <p:bldP spid="3118" grpId="0" animBg="1"/>
      <p:bldP spid="3120" grpId="0" animBg="1"/>
      <p:bldP spid="31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0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vi-VN" sz="3200" dirty="0">
              <a:solidFill>
                <a:schemeClr val="accent6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1357313"/>
            <a:ext cx="3429000" cy="7143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cũ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17" descr="67169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72188"/>
            <a:ext cx="12192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42938" y="2143125"/>
            <a:ext cx="8001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Bài tập: Có 35 kg gạo đựng trong 7 bao. Hỏi 4 bao có bao nhiêu ki-lô-gam gạo?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857375" y="3143250"/>
            <a:ext cx="5214938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Số kg trong mỗi bao là:</a:t>
            </a:r>
          </a:p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35 : 7 = 5 ( kg )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Số kg gạo trong 4 bao là:</a:t>
            </a:r>
          </a:p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5 x 4 = 20 ( kg )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                     Đáp số: 20 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3574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vi-VN" sz="32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143125"/>
            <a:ext cx="9144000" cy="15001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I,Bài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toán: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35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can.Nếu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có10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17" descr="67169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388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85750" y="1214438"/>
            <a:ext cx="90011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toán liên quan đến rút về đơn vị(tiếp theo)</a:t>
            </a:r>
            <a:b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Grp="1" noChangeArrowheads="1"/>
          </p:cNvSpPr>
          <p:nvPr>
            <p:ph type="title"/>
          </p:nvPr>
        </p:nvSpPr>
        <p:spPr>
          <a:xfrm>
            <a:off x="214313" y="357188"/>
            <a:ext cx="8643937" cy="5583237"/>
          </a:xfrm>
          <a:prstGeom prst="horizontalScroll">
            <a:avLst>
              <a:gd name="adj" fmla="val 12500"/>
            </a:avLst>
          </a:prstGeom>
          <a:solidFill>
            <a:srgbClr val="FFFF99"/>
          </a:solidFill>
          <a:ln>
            <a:solidFill>
              <a:schemeClr val="tx1"/>
            </a:solidFill>
            <a:round/>
          </a:ln>
        </p:spPr>
        <p:txBody>
          <a:bodyPr wrap="none"/>
          <a:lstStyle/>
          <a:p>
            <a:pPr algn="l" eaLnBrk="1" hangingPunct="1"/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Ghi nhớ: Bài toán liên quan đến rút về đơn vị</a:t>
            </a:r>
            <a:br>
              <a:rPr lang="en-US" sz="28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 thường được giải bằng 2 bước: </a:t>
            </a:r>
            <a:br>
              <a:rPr lang="en-US" sz="28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Bước 1: Tìm giá trị của một phần trong các phần</a:t>
            </a:r>
            <a:br>
              <a:rPr lang="en-US" sz="28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 bằng nhau</a:t>
            </a:r>
            <a:br>
              <a:rPr lang="en-US" sz="28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Bước 2: Tìm số phần bằng nhau của một giá trị</a:t>
            </a:r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6430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vi-VN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714625"/>
            <a:ext cx="9144000" cy="1214438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40 kg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túi.Hỏi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15 kg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lowchart: Connector 4"/>
          <p:cNvSpPr/>
          <p:nvPr/>
        </p:nvSpPr>
        <p:spPr>
          <a:xfrm>
            <a:off x="428625" y="1785938"/>
            <a:ext cx="3786188" cy="64293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II, BÀI TẬP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43063" y="3929063"/>
            <a:ext cx="6072187" cy="26781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kg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40 :  8  =  5 (kg)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15 kg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Tx/>
              <a:buAutoNum type="arabicPlain" startAt="15"/>
              <a:defRPr/>
            </a:pP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 5  =  3 (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: 3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endParaRPr lang="vi-VN" sz="2800" dirty="0">
              <a:solidFill>
                <a:srgbClr val="00B050"/>
              </a:solidFill>
              <a:latin typeface="+mn-lt"/>
              <a:cs typeface="+mn-cs"/>
            </a:endParaRPr>
          </a:p>
        </p:txBody>
      </p:sp>
      <p:pic>
        <p:nvPicPr>
          <p:cNvPr id="6150" name="Picture 17" descr="67169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00750"/>
            <a:ext cx="12192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vi-VN" sz="3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428875"/>
            <a:ext cx="9144000" cy="1643063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:Cứ 4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cúc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áo.Hỏi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42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cúc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4000500"/>
            <a:ext cx="4572000" cy="166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</a:p>
          <a:p>
            <a:r>
              <a:rPr lang="en-US" sz="28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24 cúc  :  4 cái áo</a:t>
            </a:r>
          </a:p>
          <a:p>
            <a:r>
              <a:rPr lang="en-US" sz="28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42 cúc  :…cái áo  </a:t>
            </a:r>
          </a:p>
          <a:p>
            <a:endParaRPr lang="vi-VN"/>
          </a:p>
        </p:txBody>
      </p:sp>
      <p:sp>
        <p:nvSpPr>
          <p:cNvPr id="5" name="Rectangle 4"/>
          <p:cNvSpPr/>
          <p:nvPr/>
        </p:nvSpPr>
        <p:spPr>
          <a:xfrm>
            <a:off x="3357563" y="4143375"/>
            <a:ext cx="5786437" cy="36623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cúc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24 : 4 = 6 (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cúc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7030A0"/>
                </a:solidFill>
                <a:latin typeface="+mn-lt"/>
                <a:cs typeface="+mn-cs"/>
              </a:rPr>
              <a:t>    </a:t>
            </a:r>
            <a:r>
              <a:rPr lang="en-US" sz="2800" dirty="0" err="1">
                <a:solidFill>
                  <a:srgbClr val="7030A0"/>
                </a:solidFill>
                <a:latin typeface="+mn-lt"/>
                <a:cs typeface="+mn-cs"/>
              </a:rPr>
              <a:t>Số</a:t>
            </a:r>
            <a:r>
              <a:rPr lang="en-US" sz="2800" dirty="0">
                <a:solidFill>
                  <a:srgbClr val="7030A0"/>
                </a:solidFill>
                <a:latin typeface="+mn-lt"/>
                <a:cs typeface="+mn-cs"/>
              </a:rPr>
              <a:t>  </a:t>
            </a:r>
            <a:r>
              <a:rPr lang="en-US" sz="2800" dirty="0" err="1">
                <a:solidFill>
                  <a:srgbClr val="7030A0"/>
                </a:solidFill>
                <a:latin typeface="+mn-lt"/>
                <a:cs typeface="+mn-cs"/>
              </a:rPr>
              <a:t>cái</a:t>
            </a:r>
            <a:r>
              <a:rPr lang="en-US" sz="2800" dirty="0">
                <a:solidFill>
                  <a:srgbClr val="7030A0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+mn-lt"/>
                <a:cs typeface="+mn-cs"/>
              </a:rPr>
              <a:t>áo</a:t>
            </a:r>
            <a:r>
              <a:rPr lang="en-US" sz="2800" dirty="0">
                <a:solidFill>
                  <a:srgbClr val="7030A0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+mn-lt"/>
                <a:cs typeface="+mn-cs"/>
              </a:rPr>
              <a:t>loại</a:t>
            </a:r>
            <a:r>
              <a:rPr lang="en-US" sz="2800" dirty="0">
                <a:solidFill>
                  <a:srgbClr val="7030A0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+mn-lt"/>
                <a:cs typeface="+mn-cs"/>
              </a:rPr>
              <a:t>đó</a:t>
            </a:r>
            <a:r>
              <a:rPr lang="en-US" sz="2800" dirty="0">
                <a:solidFill>
                  <a:srgbClr val="7030A0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+mn-lt"/>
                <a:cs typeface="+mn-cs"/>
              </a:rPr>
              <a:t>dùng</a:t>
            </a:r>
            <a:r>
              <a:rPr lang="en-US" sz="2800" dirty="0">
                <a:solidFill>
                  <a:srgbClr val="7030A0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+mn-lt"/>
                <a:cs typeface="+mn-cs"/>
              </a:rPr>
              <a:t>hết</a:t>
            </a:r>
            <a:r>
              <a:rPr lang="en-US" sz="2800" dirty="0">
                <a:solidFill>
                  <a:srgbClr val="7030A0"/>
                </a:solidFill>
                <a:latin typeface="+mn-lt"/>
                <a:cs typeface="+mn-cs"/>
              </a:rPr>
              <a:t> 42 </a:t>
            </a:r>
            <a:r>
              <a:rPr lang="en-US" sz="2800" dirty="0" err="1">
                <a:solidFill>
                  <a:srgbClr val="7030A0"/>
                </a:solidFill>
                <a:latin typeface="+mn-lt"/>
                <a:cs typeface="+mn-cs"/>
              </a:rPr>
              <a:t>cúc</a:t>
            </a:r>
            <a:r>
              <a:rPr lang="en-US" sz="2800" dirty="0">
                <a:solidFill>
                  <a:srgbClr val="7030A0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+mn-lt"/>
                <a:cs typeface="+mn-cs"/>
              </a:rPr>
              <a:t>là</a:t>
            </a:r>
            <a:r>
              <a:rPr lang="en-US" sz="2800" dirty="0">
                <a:solidFill>
                  <a:srgbClr val="7030A0"/>
                </a:solidFill>
                <a:latin typeface="+mn-lt"/>
                <a:cs typeface="+mn-cs"/>
              </a:rPr>
              <a:t>:</a:t>
            </a:r>
          </a:p>
          <a:p>
            <a:pPr marL="514350" indent="-514350" algn="ctr" fontAlgn="auto">
              <a:spcBef>
                <a:spcPts val="0"/>
              </a:spcBef>
              <a:spcAft>
                <a:spcPts val="0"/>
              </a:spcAft>
              <a:buFontTx/>
              <a:buAutoNum type="arabicPlain" startAt="42"/>
              <a:defRPr/>
            </a:pPr>
            <a:r>
              <a:rPr lang="en-US" sz="2800" dirty="0">
                <a:solidFill>
                  <a:srgbClr val="7030A0"/>
                </a:solidFill>
                <a:latin typeface="+mn-lt"/>
                <a:cs typeface="+mn-cs"/>
              </a:rPr>
              <a:t>: 6  = 7 (</a:t>
            </a:r>
            <a:r>
              <a:rPr lang="en-US" sz="2800" dirty="0" err="1">
                <a:solidFill>
                  <a:srgbClr val="7030A0"/>
                </a:solidFill>
                <a:latin typeface="+mn-lt"/>
                <a:cs typeface="+mn-cs"/>
              </a:rPr>
              <a:t>cái</a:t>
            </a:r>
            <a:r>
              <a:rPr lang="en-US" sz="2800" dirty="0">
                <a:solidFill>
                  <a:srgbClr val="7030A0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+mn-lt"/>
                <a:cs typeface="+mn-cs"/>
              </a:rPr>
              <a:t>áo</a:t>
            </a:r>
            <a:r>
              <a:rPr lang="en-US" sz="2800" dirty="0">
                <a:solidFill>
                  <a:srgbClr val="7030A0"/>
                </a:solidFill>
                <a:latin typeface="+mn-lt"/>
                <a:cs typeface="+mn-cs"/>
              </a:rPr>
              <a:t>)</a:t>
            </a:r>
          </a:p>
          <a:p>
            <a:pPr marL="514350" indent="-51435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7030A0"/>
                </a:solidFill>
                <a:latin typeface="+mn-lt"/>
                <a:cs typeface="+mn-cs"/>
              </a:rPr>
              <a:t>                                 </a:t>
            </a:r>
            <a:r>
              <a:rPr lang="en-US" sz="2800" dirty="0" err="1">
                <a:solidFill>
                  <a:srgbClr val="7030A0"/>
                </a:solidFill>
                <a:latin typeface="+mn-lt"/>
                <a:cs typeface="+mn-cs"/>
              </a:rPr>
              <a:t>Đáp</a:t>
            </a:r>
            <a:r>
              <a:rPr lang="en-US" sz="2800" dirty="0">
                <a:solidFill>
                  <a:srgbClr val="7030A0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+mn-lt"/>
                <a:cs typeface="+mn-cs"/>
              </a:rPr>
              <a:t>số</a:t>
            </a:r>
            <a:r>
              <a:rPr lang="en-US" sz="2800" dirty="0">
                <a:solidFill>
                  <a:srgbClr val="7030A0"/>
                </a:solidFill>
                <a:latin typeface="+mn-lt"/>
                <a:cs typeface="+mn-cs"/>
              </a:rPr>
              <a:t> : 7 </a:t>
            </a:r>
            <a:r>
              <a:rPr lang="en-US" sz="2800" dirty="0" err="1">
                <a:solidFill>
                  <a:srgbClr val="7030A0"/>
                </a:solidFill>
                <a:latin typeface="+mn-lt"/>
                <a:cs typeface="+mn-cs"/>
              </a:rPr>
              <a:t>cái</a:t>
            </a:r>
            <a:r>
              <a:rPr lang="en-US" sz="2800" dirty="0">
                <a:solidFill>
                  <a:srgbClr val="7030A0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+mn-lt"/>
                <a:cs typeface="+mn-cs"/>
              </a:rPr>
              <a:t>áo</a:t>
            </a:r>
            <a:endParaRPr lang="en-US" sz="2800" dirty="0">
              <a:solidFill>
                <a:srgbClr val="7030A0"/>
              </a:solidFill>
              <a:latin typeface="+mn-lt"/>
              <a:cs typeface="+mn-cs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lain" startAt="42"/>
              <a:defRPr/>
            </a:pPr>
            <a:endParaRPr lang="en-US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vi-VN" dirty="0">
              <a:latin typeface="+mn-lt"/>
              <a:cs typeface="+mn-cs"/>
            </a:endParaRPr>
          </a:p>
        </p:txBody>
      </p:sp>
      <p:pic>
        <p:nvPicPr>
          <p:cNvPr id="7174" name="Picture 17" descr="67169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29313"/>
            <a:ext cx="1285875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50" y="142875"/>
            <a:ext cx="8858250" cy="14700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Bài: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vi-VN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313" y="2286000"/>
            <a:ext cx="7786687" cy="7858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313" y="3214688"/>
            <a:ext cx="2786062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a)24 : 6 : 2 = 4 : 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= 2</a:t>
            </a:r>
            <a:endParaRPr lang="vi-VN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86250" y="3214688"/>
            <a:ext cx="3143250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b) 24 : 6 : 2 = 24 : 3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=8</a:t>
            </a:r>
            <a:endParaRPr lang="vi-VN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2875" y="4643438"/>
            <a:ext cx="328612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c) 18 : 3 x 2 = 18 : 6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= 3</a:t>
            </a:r>
            <a:endParaRPr lang="vi-VN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43375" y="4714875"/>
            <a:ext cx="3071813" cy="9540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d) 18 : 3 x 2 = 6 x 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=12</a:t>
            </a:r>
            <a:endParaRPr lang="vi-VN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928938" y="3500438"/>
            <a:ext cx="12144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215188" y="5143500"/>
            <a:ext cx="9826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358063" y="3571875"/>
            <a:ext cx="6429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143250" y="5000625"/>
            <a:ext cx="642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204" name="Picture 17" descr="67169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29313"/>
            <a:ext cx="121920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5" name="Picture 18" descr="67169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735413" flipV="1">
            <a:off x="7999413" y="5857875"/>
            <a:ext cx="11430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/>
          </a:p>
        </p:txBody>
      </p:sp>
      <p:sp>
        <p:nvSpPr>
          <p:cNvPr id="9220" name="WordArt 2"/>
          <p:cNvSpPr>
            <a:spLocks noChangeArrowheads="1" noChangeShapeType="1" noTextEdit="1"/>
          </p:cNvSpPr>
          <p:nvPr/>
        </p:nvSpPr>
        <p:spPr bwMode="auto">
          <a:xfrm>
            <a:off x="1752600" y="0"/>
            <a:ext cx="5486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sy="-100000" rotWithShape="0">
                    <a:srgbClr val="808080">
                      <a:alpha val="50000"/>
                    </a:srgbClr>
                  </a:outerShdw>
                </a:effectLst>
                <a:latin typeface="VNI-Chancery"/>
              </a:rPr>
              <a:t>Con số may mắn</a:t>
            </a:r>
          </a:p>
        </p:txBody>
      </p:sp>
      <p:pic>
        <p:nvPicPr>
          <p:cNvPr id="5" name="Picture 3" descr="1_md_whtd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981200"/>
            <a:ext cx="7635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2_md_whtd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0" y="1981200"/>
            <a:ext cx="838200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3_md_whtd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34200" y="1981200"/>
            <a:ext cx="914400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4_md_whtd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14400" y="4191000"/>
            <a:ext cx="914400" cy="121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5_md_whtd">
            <a:hlinkClick r:id="rId10" action="ppaction://hlinksldjump"/>
          </p:cNvPr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810000" y="4192588"/>
            <a:ext cx="914400" cy="121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6_md_whtd">
            <a:hlinkClick r:id="rId12" action="ppaction://hlinksldjump"/>
          </p:cNvPr>
          <p:cNvPicPr>
            <a:picLocks noChangeAspect="1" noChangeArrowheads="1" noCrop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934200" y="4191000"/>
            <a:ext cx="914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34" descr="pulsar"/>
          <p:cNvPicPr>
            <a:picLocks noChangeAspect="1" noChangeArrowheads="1" noCrop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772400" y="5905500"/>
            <a:ext cx="10287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34" descr="pulsar"/>
          <p:cNvPicPr>
            <a:picLocks noChangeAspect="1" noChangeArrowheads="1" noCrop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572000" y="3352800"/>
            <a:ext cx="10287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9" name="Picture 19" descr="pulsar"/>
          <p:cNvPicPr>
            <a:picLocks noChangeAspect="1" noChangeArrowheads="1" noCrop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2452930">
            <a:off x="7772400" y="381000"/>
            <a:ext cx="10287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0" name="Picture 34" descr="pulsar"/>
          <p:cNvPicPr>
            <a:picLocks noChangeAspect="1" noChangeArrowheads="1" noCrop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81000" y="457200"/>
            <a:ext cx="10287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2590800" y="3200400"/>
            <a:ext cx="34290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2600" dirty="0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6" name="Rectangle 16"/>
          <p:cNvSpPr/>
          <p:nvPr/>
        </p:nvSpPr>
        <p:spPr>
          <a:xfrm>
            <a:off x="0" y="5715000"/>
            <a:ext cx="3581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2600" dirty="0">
              <a:solidFill>
                <a:srgbClr val="003366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486400" y="5410200"/>
            <a:ext cx="3505200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2300" dirty="0">
              <a:solidFill>
                <a:srgbClr val="003366"/>
              </a:solidFill>
            </a:endParaRPr>
          </a:p>
        </p:txBody>
      </p:sp>
      <p:pic>
        <p:nvPicPr>
          <p:cNvPr id="9234" name="Picture 11" descr="nhacso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5" name="Picture 2" descr="animated%20rose%20flower"/>
          <p:cNvPicPr>
            <a:picLocks noChangeAspect="1" noChangeArrowheads="1" noCrop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428875" y="4429125"/>
            <a:ext cx="85725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6" name="Picture 12" descr="b15"/>
          <p:cNvPicPr>
            <a:picLocks noChangeAspect="1" noChangeArrowheads="1" noCrop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357438" y="2124075"/>
            <a:ext cx="100965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7" name="Picture 12" descr="b15"/>
          <p:cNvPicPr>
            <a:picLocks noChangeAspect="1" noChangeArrowheads="1" noCrop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5572125" y="2124075"/>
            <a:ext cx="100965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8" name="Picture 2" descr="animated%20rose%20flower"/>
          <p:cNvPicPr>
            <a:picLocks noChangeAspect="1" noChangeArrowheads="1" noCrop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857875" y="4357688"/>
            <a:ext cx="85725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2" dur="1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4" dur="1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38873"/>
  <p:tag name="VIOLETTITLE" val="Tiết 157: Bài toán rút về đơn vị tiếp theo"/>
  <p:tag name="VIOLETLESSON" val="90"/>
  <p:tag name="VIOLETCATID" val="8049774"/>
  <p:tag name="VIOLETSUBJECT" val="Toán học 3"/>
  <p:tag name="VIOLETAUTHORID" val="4698704"/>
  <p:tag name="VIOLETAUTHORNAME" val="Lê Thị Ngọc Linh"/>
  <p:tag name="VIOLETAUTHORAVATAR" val="no_avatarf.jpg"/>
  <p:tag name="VIOLETAUTHORADDRESS" val="Trường THCS Phụng Châu - Hà Nội"/>
  <p:tag name="VIOLETDATE" val="2012-04-24 11:44:42"/>
  <p:tag name="VIOLETHIT" val="294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4&quot;/&gt;&lt;/object&gt;&lt;object type=&quot;3&quot; unique_id=&quot;10005&quot;&gt;&lt;property id=&quot;20148&quot; value=&quot;5&quot;/&gt;&lt;property id=&quot;20300&quot; value=&quot;Slide 2 - &amp;quot;&amp;#x0D;&amp;#x0A;Toán&amp;quot;&quot;/&gt;&lt;property id=&quot;20307&quot; value=&quot;265&quot;/&gt;&lt;/object&gt;&lt;object type=&quot;3&quot; unique_id=&quot;10006&quot;&gt;&lt;property id=&quot;20148&quot; value=&quot;5&quot;/&gt;&lt;property id=&quot;20300&quot; value=&quot;Slide 3 - &amp;quot;&amp;#x0D;&amp;#x0A;Toán&amp;#x0D;&amp;#x0A;&amp;#x0D;&amp;#x0A;&amp;quot;&quot;/&gt;&lt;property id=&quot;20307&quot; value=&quot;266&quot;/&gt;&lt;/object&gt;&lt;object type=&quot;3&quot; unique_id=&quot;10007&quot;&gt;&lt;property id=&quot;20148&quot; value=&quot;5&quot;/&gt;&lt;property id=&quot;20300&quot; value=&quot;Slide 4 - &amp;quot;Ghi nhớ: Bài toán liên quan đến rút về đơn vị&amp;#x0D;&amp;#x0A; thường được giải bằng 2 bước: &amp;#x0D;&amp;#x0A;Bước 1: Tìm giá trị của một phần tron&quot;/&gt;&lt;property id=&quot;20307&quot; value=&quot;267&quot;/&gt;&lt;/object&gt;&lt;object type=&quot;3&quot; unique_id=&quot;10008&quot;&gt;&lt;property id=&quot;20148&quot; value=&quot;5&quot;/&gt;&lt;property id=&quot;20300&quot; value=&quot;Slide 5 - &amp;quot;&amp;#x0D;&amp;#x0A;Toán&amp;#x0D;&amp;#x0A;Bài toán liên quan đến rút về đơn vị(tiếp theo)&amp;quot;&quot;/&gt;&lt;property id=&quot;20307&quot; value=&quot;268&quot;/&gt;&lt;/object&gt;&lt;object type=&quot;3&quot; unique_id=&quot;10009&quot;&gt;&lt;property id=&quot;20148&quot; value=&quot;5&quot;/&gt;&lt;property id=&quot;20300&quot; value=&quot;Slide 6 - &amp;quot;&amp;#x0D;&amp;#x0A;Toán&amp;#x0D;&amp;#x0A;Bài toán liên quan đến rút về đơn vị(tiếp theo)&amp;quot;&quot;/&gt;&lt;property id=&quot;20307&quot; value=&quot;269&quot;/&gt;&lt;/object&gt;&lt;object type=&quot;3&quot; unique_id=&quot;10010&quot;&gt;&lt;property id=&quot;20148&quot; value=&quot;5&quot;/&gt;&lt;property id=&quot;20300&quot; value=&quot;Slide 7 - &amp;quot;&amp;#x0D;&amp;#x0A;Toán&amp;#x0D;&amp;#x0A;Bài:Bài toán liên quan đến rút về đơn vị(tiếp theo)&amp;quot;&quot;/&gt;&lt;property id=&quot;20307&quot; value=&quot;270&quot;/&gt;&lt;/object&gt;&lt;object type=&quot;3&quot; unique_id=&quot;10011&quot;&gt;&lt;property id=&quot;20148&quot; value=&quot;5&quot;/&gt;&lt;property id=&quot;20300&quot; value=&quot;Slide 8&quot;/&gt;&lt;property id=&quot;20307&quot; value=&quot;256&quot;/&gt;&lt;/object&gt;&lt;object type=&quot;3&quot; unique_id=&quot;10012&quot;&gt;&lt;property id=&quot;20148&quot; value=&quot;5&quot;/&gt;&lt;property id=&quot;20300&quot; value=&quot;Slide 9 - &amp;quot;&amp;#x0D;&amp;#x0A;Có 24 viên thuốc chứa đều trong 4 vỉ. Hỏi 18 viên thuốc chứa trong mấy vỉ như thế?&amp;#x0D;&amp;#x0A;                               &quot;/&gt;&lt;property id=&quot;20307&quot; value=&quot;257&quot;/&gt;&lt;/object&gt;&lt;object type=&quot;3&quot; unique_id=&quot;10013&quot;&gt;&lt;property id=&quot;20148&quot; value=&quot;5&quot;/&gt;&lt;property id=&quot;20300&quot; value=&quot;Slide 10&quot;/&gt;&lt;property id=&quot;20307&quot; value=&quot;258&quot;/&gt;&lt;/object&gt;&lt;object type=&quot;3&quot; unique_id=&quot;10014&quot;&gt;&lt;property id=&quot;20148&quot; value=&quot;5&quot;/&gt;&lt;property id=&quot;20300&quot; value=&quot;Slide 11 - &amp;quot;Có 28 kg gạo đựng đều trong 7 bao. Hỏi 20 kg gạo đựng trong mấy bao như thế?&amp;quot;&quot;/&gt;&lt;property id=&quot;20307&quot; value=&quot;259&quot;/&gt;&lt;/object&gt;&lt;object type=&quot;3&quot; unique_id=&quot;10015&quot;&gt;&lt;property id=&quot;20148&quot; value=&quot;5&quot;/&gt;&lt;property id=&quot;20300&quot; value=&quot;Slide 12 - &amp;quot;Kết quả của phép tính 35 : 5 x 2&amp;quot;&quot;/&gt;&lt;property id=&quot;20307&quot; value=&quot;260&quot;/&gt;&lt;/object&gt;&lt;object type=&quot;3&quot; unique_id=&quot;10016&quot;&gt;&lt;property id=&quot;20148&quot; value=&quot;5&quot;/&gt;&lt;property id=&quot;20300&quot; value=&quot;Slide 13&quot;/&gt;&lt;property id=&quot;20307&quot; value=&quot;261&quot;/&gt;&lt;/object&gt;&lt;object type=&quot;3&quot; unique_id=&quot;10017&quot;&gt;&lt;property id=&quot;20148&quot; value=&quot;5&quot;/&gt;&lt;property id=&quot;20300&quot; value=&quot;Slide 14&quot;/&gt;&lt;property id=&quot;20307&quot; value=&quot;262&quot;/&gt;&lt;/object&gt;&lt;object type=&quot;3&quot; unique_id=&quot;10018&quot;&gt;&lt;property id=&quot;20148&quot; value=&quot;5&quot;/&gt;&lt;property id=&quot;20300&quot; value=&quot;Slide 15&quot;/&gt;&lt;property id=&quot;20307&quot; value=&quot;26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438</Words>
  <Application>Microsoft Office PowerPoint</Application>
  <PresentationFormat>On-screen Show (4:3)</PresentationFormat>
  <Paragraphs>69</Paragraphs>
  <Slides>16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 Toán</vt:lpstr>
      <vt:lpstr> Toán  </vt:lpstr>
      <vt:lpstr>Ghi nhớ: Bài toán liên quan đến rút về đơn vị  thường được giải bằng 2 bước:  Bước 1: Tìm giá trị của một phần trong các phần  bằng nhau Bước 2: Tìm số phần bằng nhau của một giá trị</vt:lpstr>
      <vt:lpstr> Toán Bài toán liên quan đến rút về đơn vị(tiếp theo)</vt:lpstr>
      <vt:lpstr> Toán Bài toán liên quan đến rút về đơn vị(tiếp theo)</vt:lpstr>
      <vt:lpstr> Toán Bài:Bài toán liên quan đến rút về đơn vị(tiếp theo)</vt:lpstr>
      <vt:lpstr>Slide 9</vt:lpstr>
      <vt:lpstr> Có 24 viên thuốc chứa đều trong 4 vỉ. Hỏi 18 viên thuốc chứa trong mấy vỉ như thế?                                      </vt:lpstr>
      <vt:lpstr>Slide 11</vt:lpstr>
      <vt:lpstr>Có 28 kg gạo đựng đều trong 7 bao. Hỏi 20 kg gạo đựng trong mấy bao như thế?</vt:lpstr>
      <vt:lpstr>Kết quả của phép tính 35 : 5 x 2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hieu</dc:creator>
  <cp:lastModifiedBy>Administrator</cp:lastModifiedBy>
  <cp:revision>7</cp:revision>
  <dcterms:created xsi:type="dcterms:W3CDTF">2012-04-23T15:38:03Z</dcterms:created>
  <dcterms:modified xsi:type="dcterms:W3CDTF">2016-04-14T16:00:44Z</dcterms:modified>
</cp:coreProperties>
</file>